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ato" panose="020B0604020202020204" charset="0"/>
      <p:regular r:id="rId15"/>
      <p:bold r:id="rId16"/>
      <p:italic r:id="rId17"/>
      <p:boldItalic r:id="rId18"/>
    </p:embeddedFont>
    <p:embeddedFont>
      <p:font typeface="Montserrat"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90" y="-7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64231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d9054f2cd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d9054f2cd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d9054f2cd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d9054f2c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d9054f2cd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d9054f2cd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fe07c54b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fe07c5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ffc40f79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ffc40f79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d9054f2cd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d9054f2c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TAF is a decision making tool prepared by NWS forecast offices. They are issued routinely every 6 hours (though core 30 airports have 3 hourly mandatory issuances) at 00, 06, 12, and 18z and will apply to a 24-30 hour forecast period.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d9054f2cd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d9054f2cd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a TEMPO group mean?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d9054f2cd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d9054f2cd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d9054f2cd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d9054f2cd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fe07c54bc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fe07c54b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GA pilots have basic weather training with their knowledge coming primarily from experience and what they learn during preflight briefings. The usefulness of the weather information is related to both the pilot’s knowledge and experience to the clarity of the information. If pilots are receiving a briefing, the person can only relay the clarity of what they are given in a forecast. If a pilot is doing a self-brief, confusing TAFs may send mixed messages or lack of confidence. How a pilot applies this weather information and makes a judgement will depend largely on experience. Does technology make you safer or give you a false sense of security? How important does the pilot feel the mission of the flight is? Will more risk be taken for an important flight?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ffc40f79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ffc40f79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part of your flight can you not use a TAF for? Your TAF is good at the Terminal site and can be used for near-range departure and approach forecasts, but can’t be used for planning en route. You want to rely on the upper air forecasts and weather information from your flight briefing at that point.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drive.google.com/file/d/1nLvqvrGy0cGNpN42F1VS_zHQwbPB3svu/view"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183850" y="214895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i="1"/>
              <a:t>TAFs</a:t>
            </a:r>
            <a:r>
              <a:rPr lang="en" sz="4800"/>
              <a:t> - </a:t>
            </a:r>
            <a:endParaRPr sz="4800"/>
          </a:p>
          <a:p>
            <a:pPr marL="0" lvl="0" indent="0" algn="l" rtl="0">
              <a:spcBef>
                <a:spcPts val="0"/>
              </a:spcBef>
              <a:spcAft>
                <a:spcPts val="0"/>
              </a:spcAft>
              <a:buNone/>
            </a:pPr>
            <a:r>
              <a:rPr lang="en" sz="4800"/>
              <a:t>Strengths, Limitations</a:t>
            </a:r>
            <a:endParaRPr sz="4800"/>
          </a:p>
        </p:txBody>
      </p:sp>
      <p:sp>
        <p:nvSpPr>
          <p:cNvPr id="135" name="Google Shape;135;p13"/>
          <p:cNvSpPr txBox="1">
            <a:spLocks noGrp="1"/>
          </p:cNvSpPr>
          <p:nvPr>
            <p:ph type="subTitle" idx="1"/>
          </p:nvPr>
        </p:nvSpPr>
        <p:spPr>
          <a:xfrm>
            <a:off x="4423200" y="4592750"/>
            <a:ext cx="45954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...and other ways to get weather information</a:t>
            </a:r>
            <a:endParaRPr sz="1800"/>
          </a:p>
        </p:txBody>
      </p:sp>
      <p:pic>
        <p:nvPicPr>
          <p:cNvPr id="136" name="Google Shape;136;p13"/>
          <p:cNvPicPr preferRelativeResize="0"/>
          <p:nvPr/>
        </p:nvPicPr>
        <p:blipFill>
          <a:blip r:embed="rId3">
            <a:alphaModFix/>
          </a:blip>
          <a:stretch>
            <a:fillRect/>
          </a:stretch>
        </p:blipFill>
        <p:spPr>
          <a:xfrm>
            <a:off x="5825475" y="0"/>
            <a:ext cx="3232351" cy="2437557"/>
          </a:xfrm>
          <a:prstGeom prst="rect">
            <a:avLst/>
          </a:prstGeom>
          <a:noFill/>
          <a:ln>
            <a:noFill/>
          </a:ln>
        </p:spPr>
      </p:pic>
      <p:sp>
        <p:nvSpPr>
          <p:cNvPr id="137" name="Google Shape;137;p13"/>
          <p:cNvSpPr txBox="1"/>
          <p:nvPr/>
        </p:nvSpPr>
        <p:spPr>
          <a:xfrm>
            <a:off x="0" y="3806000"/>
            <a:ext cx="4667100" cy="506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FFFF"/>
                </a:solidFill>
              </a:rPr>
              <a:t>Dawn Johnson - NWS Reno, NV</a:t>
            </a:r>
            <a:endParaRPr>
              <a:solidFill>
                <a:srgbClr val="00FFFF"/>
              </a:solidFill>
            </a:endParaRPr>
          </a:p>
          <a:p>
            <a:pPr marL="0" lvl="0" indent="0" algn="l" rtl="0">
              <a:spcBef>
                <a:spcPts val="0"/>
              </a:spcBef>
              <a:spcAft>
                <a:spcPts val="0"/>
              </a:spcAft>
              <a:buNone/>
            </a:pPr>
            <a:r>
              <a:rPr lang="en">
                <a:solidFill>
                  <a:srgbClr val="00FFFF"/>
                </a:solidFill>
              </a:rPr>
              <a:t>Lead Forecaster</a:t>
            </a:r>
            <a:endParaRPr>
              <a:solidFill>
                <a:srgbClr val="00FFFF"/>
              </a:solidFill>
            </a:endParaRPr>
          </a:p>
          <a:p>
            <a:pPr marL="0" lvl="0" indent="0" algn="l" rtl="0">
              <a:spcBef>
                <a:spcPts val="0"/>
              </a:spcBef>
              <a:spcAft>
                <a:spcPts val="0"/>
              </a:spcAft>
              <a:buNone/>
            </a:pPr>
            <a:r>
              <a:rPr lang="en">
                <a:solidFill>
                  <a:srgbClr val="00FFFF"/>
                </a:solidFill>
              </a:rPr>
              <a:t>Aviation Program Manager</a:t>
            </a:r>
            <a:endParaRPr>
              <a:solidFill>
                <a:srgbClr val="00FFFF"/>
              </a:solidFill>
            </a:endParaRPr>
          </a:p>
          <a:p>
            <a:pPr marL="0" lvl="0" indent="0" algn="l" rtl="0">
              <a:spcBef>
                <a:spcPts val="0"/>
              </a:spcBef>
              <a:spcAft>
                <a:spcPts val="0"/>
              </a:spcAft>
              <a:buNone/>
            </a:pPr>
            <a:r>
              <a:rPr lang="en">
                <a:solidFill>
                  <a:srgbClr val="00FFFF"/>
                </a:solidFill>
              </a:rPr>
              <a:t>Dawn.Johnson@noaa.gov</a:t>
            </a:r>
            <a:endParaRPr>
              <a:solidFill>
                <a:srgbClr val="00FFFF"/>
              </a:solidFill>
            </a:endParaRPr>
          </a:p>
          <a:p>
            <a:pPr marL="0" lvl="0" indent="0" algn="l" rtl="0">
              <a:spcBef>
                <a:spcPts val="0"/>
              </a:spcBef>
              <a:spcAft>
                <a:spcPts val="0"/>
              </a:spcAft>
              <a:buNone/>
            </a:pPr>
            <a:r>
              <a:rPr lang="en">
                <a:solidFill>
                  <a:srgbClr val="00FFFF"/>
                </a:solidFill>
              </a:rPr>
              <a:t>IWAWS 2018</a:t>
            </a:r>
            <a:endParaRPr>
              <a:solidFill>
                <a:srgbClr val="00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Strengths of a TAF</a:t>
            </a:r>
            <a:endParaRPr sz="3000" b="1"/>
          </a:p>
        </p:txBody>
      </p:sp>
      <p:sp>
        <p:nvSpPr>
          <p:cNvPr id="209" name="Google Shape;209;p22"/>
          <p:cNvSpPr txBox="1">
            <a:spLocks noGrp="1"/>
          </p:cNvSpPr>
          <p:nvPr>
            <p:ph type="body" idx="1"/>
          </p:nvPr>
        </p:nvSpPr>
        <p:spPr>
          <a:xfrm>
            <a:off x="929550" y="1497125"/>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Concise</a:t>
            </a:r>
            <a:endParaRPr sz="2200"/>
          </a:p>
          <a:p>
            <a:pPr marL="0" lvl="0" indent="0" algn="l" rtl="0">
              <a:spcBef>
                <a:spcPts val="1600"/>
              </a:spcBef>
              <a:spcAft>
                <a:spcPts val="0"/>
              </a:spcAft>
              <a:buNone/>
            </a:pPr>
            <a:r>
              <a:rPr lang="en" sz="2200"/>
              <a:t>Similar coding to a METAR</a:t>
            </a:r>
            <a:endParaRPr sz="2200"/>
          </a:p>
          <a:p>
            <a:pPr marL="0" lvl="0" indent="0" algn="l" rtl="0">
              <a:spcBef>
                <a:spcPts val="1600"/>
              </a:spcBef>
              <a:spcAft>
                <a:spcPts val="0"/>
              </a:spcAft>
              <a:buNone/>
            </a:pPr>
            <a:r>
              <a:rPr lang="en" sz="2200"/>
              <a:t>Local forecaster knowledge</a:t>
            </a:r>
            <a:endParaRPr sz="2200"/>
          </a:p>
          <a:p>
            <a:pPr marL="0" lvl="0" indent="0" algn="l" rtl="0">
              <a:spcBef>
                <a:spcPts val="1600"/>
              </a:spcBef>
              <a:spcAft>
                <a:spcPts val="0"/>
              </a:spcAft>
              <a:buNone/>
            </a:pPr>
            <a:r>
              <a:rPr lang="en" sz="2200"/>
              <a:t>Commonly used tool </a:t>
            </a:r>
            <a:endParaRPr sz="2200"/>
          </a:p>
          <a:p>
            <a:pPr marL="0" lvl="0" indent="0" algn="l" rtl="0">
              <a:spcBef>
                <a:spcPts val="1600"/>
              </a:spcBef>
              <a:spcAft>
                <a:spcPts val="0"/>
              </a:spcAft>
              <a:buNone/>
            </a:pPr>
            <a:r>
              <a:rPr lang="en" sz="2200"/>
              <a:t>Great for a general planning forecast</a:t>
            </a:r>
            <a:endParaRPr sz="2200"/>
          </a:p>
          <a:p>
            <a:pPr marL="0" lvl="0" indent="0" algn="l" rtl="0">
              <a:spcBef>
                <a:spcPts val="1600"/>
              </a:spcBef>
              <a:spcAft>
                <a:spcPts val="1600"/>
              </a:spcAft>
              <a:buNone/>
            </a:pPr>
            <a:r>
              <a:rPr lang="en" sz="2200"/>
              <a:t>Direct forecaster involvement</a:t>
            </a:r>
            <a:endParaRPr sz="2200"/>
          </a:p>
        </p:txBody>
      </p:sp>
      <p:pic>
        <p:nvPicPr>
          <p:cNvPr id="210" name="Google Shape;210;p22"/>
          <p:cNvPicPr preferRelativeResize="0"/>
          <p:nvPr/>
        </p:nvPicPr>
        <p:blipFill>
          <a:blip r:embed="rId3">
            <a:alphaModFix/>
          </a:blip>
          <a:stretch>
            <a:fillRect/>
          </a:stretch>
        </p:blipFill>
        <p:spPr>
          <a:xfrm>
            <a:off x="5323600" y="598900"/>
            <a:ext cx="3424575" cy="2548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 calcmode="lin" valueType="num">
                                      <p:cBhvr additive="base">
                                        <p:cTn id="7" dur="1000"/>
                                        <p:tgtEl>
                                          <p:spTgt spid="20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 calcmode="lin" valueType="num">
                                      <p:cBhvr additive="base">
                                        <p:cTn id="12" dur="1000"/>
                                        <p:tgtEl>
                                          <p:spTgt spid="20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 calcmode="lin" valueType="num">
                                      <p:cBhvr additive="base">
                                        <p:cTn id="17" dur="1000"/>
                                        <p:tgtEl>
                                          <p:spTgt spid="20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09">
                                            <p:txEl>
                                              <p:pRg st="3" end="3"/>
                                            </p:txEl>
                                          </p:spTgt>
                                        </p:tgtEl>
                                        <p:attrNameLst>
                                          <p:attrName>style.visibility</p:attrName>
                                        </p:attrNameLst>
                                      </p:cBhvr>
                                      <p:to>
                                        <p:strVal val="visible"/>
                                      </p:to>
                                    </p:set>
                                    <p:anim calcmode="lin" valueType="num">
                                      <p:cBhvr additive="base">
                                        <p:cTn id="22" dur="1000"/>
                                        <p:tgtEl>
                                          <p:spTgt spid="209">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09">
                                            <p:txEl>
                                              <p:pRg st="4" end="4"/>
                                            </p:txEl>
                                          </p:spTgt>
                                        </p:tgtEl>
                                        <p:attrNameLst>
                                          <p:attrName>style.visibility</p:attrName>
                                        </p:attrNameLst>
                                      </p:cBhvr>
                                      <p:to>
                                        <p:strVal val="visible"/>
                                      </p:to>
                                    </p:set>
                                    <p:anim calcmode="lin" valueType="num">
                                      <p:cBhvr additive="base">
                                        <p:cTn id="27" dur="1000"/>
                                        <p:tgtEl>
                                          <p:spTgt spid="209">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09">
                                            <p:txEl>
                                              <p:pRg st="5" end="5"/>
                                            </p:txEl>
                                          </p:spTgt>
                                        </p:tgtEl>
                                        <p:attrNameLst>
                                          <p:attrName>style.visibility</p:attrName>
                                        </p:attrNameLst>
                                      </p:cBhvr>
                                      <p:to>
                                        <p:strVal val="visible"/>
                                      </p:to>
                                    </p:set>
                                    <p:anim calcmode="lin" valueType="num">
                                      <p:cBhvr additive="base">
                                        <p:cTn id="32" dur="1000"/>
                                        <p:tgtEl>
                                          <p:spTgt spid="209">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Limitations of the TAF</a:t>
            </a:r>
            <a:endParaRPr sz="3000" b="1"/>
          </a:p>
        </p:txBody>
      </p:sp>
      <p:sp>
        <p:nvSpPr>
          <p:cNvPr id="216" name="Google Shape;216;p23"/>
          <p:cNvSpPr txBox="1">
            <a:spLocks noGrp="1"/>
          </p:cNvSpPr>
          <p:nvPr>
            <p:ph type="body" idx="1"/>
          </p:nvPr>
        </p:nvSpPr>
        <p:spPr>
          <a:xfrm>
            <a:off x="424100" y="1355175"/>
            <a:ext cx="38115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Cannot put in confidence details</a:t>
            </a:r>
            <a:endParaRPr sz="2200"/>
          </a:p>
          <a:p>
            <a:pPr marL="0" lvl="0" indent="0" algn="l" rtl="0">
              <a:spcBef>
                <a:spcPts val="1600"/>
              </a:spcBef>
              <a:spcAft>
                <a:spcPts val="0"/>
              </a:spcAft>
              <a:buNone/>
            </a:pPr>
            <a:r>
              <a:rPr lang="en" sz="2200"/>
              <a:t>Trends can be portrayed, but timing may be off</a:t>
            </a:r>
            <a:endParaRPr sz="2200"/>
          </a:p>
          <a:p>
            <a:pPr marL="0" lvl="0" indent="0" algn="l" rtl="0">
              <a:spcBef>
                <a:spcPts val="1600"/>
              </a:spcBef>
              <a:spcAft>
                <a:spcPts val="0"/>
              </a:spcAft>
              <a:buNone/>
            </a:pPr>
            <a:r>
              <a:rPr lang="en" sz="2200"/>
              <a:t>No way to convey frozen precip accumulation</a:t>
            </a:r>
            <a:endParaRPr sz="2200"/>
          </a:p>
          <a:p>
            <a:pPr marL="0" lvl="0" indent="0" algn="l" rtl="0">
              <a:spcBef>
                <a:spcPts val="1600"/>
              </a:spcBef>
              <a:spcAft>
                <a:spcPts val="0"/>
              </a:spcAft>
              <a:buNone/>
            </a:pPr>
            <a:r>
              <a:rPr lang="en" sz="2200"/>
              <a:t>Thunderstorm details</a:t>
            </a:r>
            <a:endParaRPr sz="2200"/>
          </a:p>
          <a:p>
            <a:pPr marL="0" lvl="0" indent="0" algn="l" rtl="0">
              <a:spcBef>
                <a:spcPts val="1600"/>
              </a:spcBef>
              <a:spcAft>
                <a:spcPts val="1600"/>
              </a:spcAft>
              <a:buNone/>
            </a:pPr>
            <a:endParaRPr/>
          </a:p>
        </p:txBody>
      </p:sp>
      <p:sp>
        <p:nvSpPr>
          <p:cNvPr id="217" name="Google Shape;217;p23"/>
          <p:cNvSpPr txBox="1">
            <a:spLocks noGrp="1"/>
          </p:cNvSpPr>
          <p:nvPr>
            <p:ph type="body" idx="2"/>
          </p:nvPr>
        </p:nvSpPr>
        <p:spPr>
          <a:xfrm>
            <a:off x="4945000" y="1307850"/>
            <a:ext cx="36798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Very localized</a:t>
            </a:r>
            <a:endParaRPr sz="2200"/>
          </a:p>
          <a:p>
            <a:pPr marL="0" lvl="0" indent="0" algn="l" rtl="0">
              <a:spcBef>
                <a:spcPts val="1600"/>
              </a:spcBef>
              <a:spcAft>
                <a:spcPts val="0"/>
              </a:spcAft>
              <a:buNone/>
            </a:pPr>
            <a:r>
              <a:rPr lang="en" sz="2200"/>
              <a:t>Forecasters are limited by the length of the TAF</a:t>
            </a:r>
            <a:endParaRPr sz="2200"/>
          </a:p>
          <a:p>
            <a:pPr marL="0" lvl="0" indent="0" algn="l" rtl="0">
              <a:spcBef>
                <a:spcPts val="1600"/>
              </a:spcBef>
              <a:spcAft>
                <a:spcPts val="0"/>
              </a:spcAft>
              <a:buNone/>
            </a:pPr>
            <a:r>
              <a:rPr lang="en" sz="2200"/>
              <a:t>Can’t include any density altitude info</a:t>
            </a:r>
            <a:endParaRPr sz="2200"/>
          </a:p>
          <a:p>
            <a:pPr marL="0" lvl="0" indent="0" algn="l" rtl="0">
              <a:spcBef>
                <a:spcPts val="1600"/>
              </a:spcBef>
              <a:spcAft>
                <a:spcPts val="0"/>
              </a:spcAft>
              <a:buNone/>
            </a:pPr>
            <a:r>
              <a:rPr lang="en" sz="2200"/>
              <a:t>Direct forecaster involvement - unintended human filters</a:t>
            </a:r>
            <a:endParaRPr sz="2200"/>
          </a:p>
          <a:p>
            <a:pPr marL="0" lvl="0" indent="0" algn="l" rtl="0">
              <a:spcBef>
                <a:spcPts val="1600"/>
              </a:spcBef>
              <a:spcAft>
                <a:spcPts val="1600"/>
              </a:spcAft>
              <a:buNone/>
            </a:pPr>
            <a:endParaRPr/>
          </a:p>
        </p:txBody>
      </p:sp>
      <p:pic>
        <p:nvPicPr>
          <p:cNvPr id="218" name="Google Shape;218;p23"/>
          <p:cNvPicPr preferRelativeResize="0"/>
          <p:nvPr/>
        </p:nvPicPr>
        <p:blipFill>
          <a:blip r:embed="rId3">
            <a:alphaModFix/>
          </a:blip>
          <a:stretch>
            <a:fillRect/>
          </a:stretch>
        </p:blipFill>
        <p:spPr>
          <a:xfrm>
            <a:off x="6780980" y="64975"/>
            <a:ext cx="2297445" cy="1242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 calcmode="lin" valueType="num">
                                      <p:cBhvr additive="base">
                                        <p:cTn id="7" dur="1000"/>
                                        <p:tgtEl>
                                          <p:spTgt spid="21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 calcmode="lin" valueType="num">
                                      <p:cBhvr additive="base">
                                        <p:cTn id="12" dur="1000"/>
                                        <p:tgtEl>
                                          <p:spTgt spid="21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16">
                                            <p:txEl>
                                              <p:pRg st="2" end="2"/>
                                            </p:txEl>
                                          </p:spTgt>
                                        </p:tgtEl>
                                        <p:attrNameLst>
                                          <p:attrName>style.visibility</p:attrName>
                                        </p:attrNameLst>
                                      </p:cBhvr>
                                      <p:to>
                                        <p:strVal val="visible"/>
                                      </p:to>
                                    </p:set>
                                    <p:anim calcmode="lin" valueType="num">
                                      <p:cBhvr additive="base">
                                        <p:cTn id="17" dur="1000"/>
                                        <p:tgtEl>
                                          <p:spTgt spid="21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16">
                                            <p:txEl>
                                              <p:pRg st="3" end="3"/>
                                            </p:txEl>
                                          </p:spTgt>
                                        </p:tgtEl>
                                        <p:attrNameLst>
                                          <p:attrName>style.visibility</p:attrName>
                                        </p:attrNameLst>
                                      </p:cBhvr>
                                      <p:to>
                                        <p:strVal val="visible"/>
                                      </p:to>
                                    </p:set>
                                    <p:anim calcmode="lin" valueType="num">
                                      <p:cBhvr additive="base">
                                        <p:cTn id="22" dur="1000"/>
                                        <p:tgtEl>
                                          <p:spTgt spid="21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16">
                                            <p:txEl>
                                              <p:pRg st="4" end="4"/>
                                            </p:txEl>
                                          </p:spTgt>
                                        </p:tgtEl>
                                        <p:attrNameLst>
                                          <p:attrName>style.visibility</p:attrName>
                                        </p:attrNameLst>
                                      </p:cBhvr>
                                      <p:to>
                                        <p:strVal val="visible"/>
                                      </p:to>
                                    </p:set>
                                    <p:anim calcmode="lin" valueType="num">
                                      <p:cBhvr additive="base">
                                        <p:cTn id="27" dur="1000"/>
                                        <p:tgtEl>
                                          <p:spTgt spid="216">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17">
                                            <p:txEl>
                                              <p:pRg st="0" end="0"/>
                                            </p:txEl>
                                          </p:spTgt>
                                        </p:tgtEl>
                                        <p:attrNameLst>
                                          <p:attrName>style.visibility</p:attrName>
                                        </p:attrNameLst>
                                      </p:cBhvr>
                                      <p:to>
                                        <p:strVal val="visible"/>
                                      </p:to>
                                    </p:set>
                                    <p:anim calcmode="lin" valueType="num">
                                      <p:cBhvr additive="base">
                                        <p:cTn id="32" dur="1000"/>
                                        <p:tgtEl>
                                          <p:spTgt spid="21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17">
                                            <p:txEl>
                                              <p:pRg st="1" end="1"/>
                                            </p:txEl>
                                          </p:spTgt>
                                        </p:tgtEl>
                                        <p:attrNameLst>
                                          <p:attrName>style.visibility</p:attrName>
                                        </p:attrNameLst>
                                      </p:cBhvr>
                                      <p:to>
                                        <p:strVal val="visible"/>
                                      </p:to>
                                    </p:set>
                                    <p:anim calcmode="lin" valueType="num">
                                      <p:cBhvr additive="base">
                                        <p:cTn id="37" dur="1000"/>
                                        <p:tgtEl>
                                          <p:spTgt spid="21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217">
                                            <p:txEl>
                                              <p:pRg st="2" end="2"/>
                                            </p:txEl>
                                          </p:spTgt>
                                        </p:tgtEl>
                                        <p:attrNameLst>
                                          <p:attrName>style.visibility</p:attrName>
                                        </p:attrNameLst>
                                      </p:cBhvr>
                                      <p:to>
                                        <p:strVal val="visible"/>
                                      </p:to>
                                    </p:set>
                                    <p:anim calcmode="lin" valueType="num">
                                      <p:cBhvr additive="base">
                                        <p:cTn id="42" dur="1000"/>
                                        <p:tgtEl>
                                          <p:spTgt spid="21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17">
                                            <p:txEl>
                                              <p:pRg st="3" end="3"/>
                                            </p:txEl>
                                          </p:spTgt>
                                        </p:tgtEl>
                                        <p:attrNameLst>
                                          <p:attrName>style.visibility</p:attrName>
                                        </p:attrNameLst>
                                      </p:cBhvr>
                                      <p:to>
                                        <p:strVal val="visible"/>
                                      </p:to>
                                    </p:set>
                                    <p:anim calcmode="lin" valueType="num">
                                      <p:cBhvr additive="base">
                                        <p:cTn id="47" dur="1000"/>
                                        <p:tgtEl>
                                          <p:spTgt spid="217">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217">
                                            <p:txEl>
                                              <p:pRg st="4" end="4"/>
                                            </p:txEl>
                                          </p:spTgt>
                                        </p:tgtEl>
                                        <p:attrNameLst>
                                          <p:attrName>style.visibility</p:attrName>
                                        </p:attrNameLst>
                                      </p:cBhvr>
                                      <p:to>
                                        <p:strVal val="visible"/>
                                      </p:to>
                                    </p:set>
                                    <p:anim calcmode="lin" valueType="num">
                                      <p:cBhvr additive="base">
                                        <p:cTn id="52" dur="1000"/>
                                        <p:tgtEl>
                                          <p:spTgt spid="217">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What else should I be looking at?</a:t>
            </a:r>
            <a:endParaRPr sz="3000" b="1"/>
          </a:p>
        </p:txBody>
      </p:sp>
      <p:pic>
        <p:nvPicPr>
          <p:cNvPr id="224" name="Google Shape;224;p24"/>
          <p:cNvPicPr preferRelativeResize="0"/>
          <p:nvPr/>
        </p:nvPicPr>
        <p:blipFill>
          <a:blip r:embed="rId3">
            <a:alphaModFix/>
          </a:blip>
          <a:stretch>
            <a:fillRect/>
          </a:stretch>
        </p:blipFill>
        <p:spPr>
          <a:xfrm>
            <a:off x="136725" y="1209725"/>
            <a:ext cx="5362575" cy="1990725"/>
          </a:xfrm>
          <a:prstGeom prst="rect">
            <a:avLst/>
          </a:prstGeom>
          <a:noFill/>
          <a:ln>
            <a:noFill/>
          </a:ln>
        </p:spPr>
      </p:pic>
      <p:pic>
        <p:nvPicPr>
          <p:cNvPr id="225" name="Google Shape;225;p24"/>
          <p:cNvPicPr preferRelativeResize="0"/>
          <p:nvPr/>
        </p:nvPicPr>
        <p:blipFill>
          <a:blip r:embed="rId4">
            <a:alphaModFix/>
          </a:blip>
          <a:stretch>
            <a:fillRect/>
          </a:stretch>
        </p:blipFill>
        <p:spPr>
          <a:xfrm>
            <a:off x="5675200" y="1040000"/>
            <a:ext cx="3324225" cy="2410976"/>
          </a:xfrm>
          <a:prstGeom prst="rect">
            <a:avLst/>
          </a:prstGeom>
          <a:noFill/>
          <a:ln>
            <a:noFill/>
          </a:ln>
        </p:spPr>
      </p:pic>
      <p:pic>
        <p:nvPicPr>
          <p:cNvPr id="226" name="Google Shape;226;p24"/>
          <p:cNvPicPr preferRelativeResize="0"/>
          <p:nvPr/>
        </p:nvPicPr>
        <p:blipFill>
          <a:blip r:embed="rId5">
            <a:alphaModFix/>
          </a:blip>
          <a:stretch>
            <a:fillRect/>
          </a:stretch>
        </p:blipFill>
        <p:spPr>
          <a:xfrm>
            <a:off x="456499" y="2219925"/>
            <a:ext cx="3131900" cy="2704375"/>
          </a:xfrm>
          <a:prstGeom prst="rect">
            <a:avLst/>
          </a:prstGeom>
          <a:noFill/>
          <a:ln>
            <a:noFill/>
          </a:ln>
        </p:spPr>
      </p:pic>
      <p:sp>
        <p:nvSpPr>
          <p:cNvPr id="227" name="Google Shape;227;p24"/>
          <p:cNvSpPr txBox="1"/>
          <p:nvPr/>
        </p:nvSpPr>
        <p:spPr>
          <a:xfrm>
            <a:off x="3938950" y="3133625"/>
            <a:ext cx="5060400" cy="155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rPr>
              <a:t>Social Media</a:t>
            </a:r>
            <a:endParaRPr sz="1800" b="1">
              <a:solidFill>
                <a:srgbClr val="FFFFFF"/>
              </a:solidFill>
            </a:endParaRPr>
          </a:p>
          <a:p>
            <a:pPr marL="0" lvl="0" indent="0" algn="l" rtl="0">
              <a:spcBef>
                <a:spcPts val="0"/>
              </a:spcBef>
              <a:spcAft>
                <a:spcPts val="0"/>
              </a:spcAft>
              <a:buNone/>
            </a:pPr>
            <a:endParaRPr sz="1000" b="1">
              <a:solidFill>
                <a:srgbClr val="FFFFFF"/>
              </a:solidFill>
            </a:endParaRPr>
          </a:p>
          <a:p>
            <a:pPr marL="0" lvl="0" indent="0" algn="l" rtl="0">
              <a:spcBef>
                <a:spcPts val="0"/>
              </a:spcBef>
              <a:spcAft>
                <a:spcPts val="0"/>
              </a:spcAft>
              <a:buNone/>
            </a:pPr>
            <a:r>
              <a:rPr lang="en" sz="1800" b="1">
                <a:solidFill>
                  <a:srgbClr val="FFFFFF"/>
                </a:solidFill>
              </a:rPr>
              <a:t>Graphics and NWS homepages (includes CWSU and AWC)</a:t>
            </a:r>
            <a:endParaRPr sz="1800" b="1">
              <a:solidFill>
                <a:srgbClr val="FFFFFF"/>
              </a:solidFill>
            </a:endParaRPr>
          </a:p>
          <a:p>
            <a:pPr marL="0" lvl="0" indent="0" algn="l" rtl="0">
              <a:spcBef>
                <a:spcPts val="0"/>
              </a:spcBef>
              <a:spcAft>
                <a:spcPts val="0"/>
              </a:spcAft>
              <a:buNone/>
            </a:pPr>
            <a:endParaRPr sz="1000" b="1">
              <a:solidFill>
                <a:srgbClr val="FFFFFF"/>
              </a:solidFill>
            </a:endParaRPr>
          </a:p>
          <a:p>
            <a:pPr marL="0" lvl="0" indent="0" algn="l" rtl="0">
              <a:spcBef>
                <a:spcPts val="0"/>
              </a:spcBef>
              <a:spcAft>
                <a:spcPts val="0"/>
              </a:spcAft>
              <a:buNone/>
            </a:pPr>
            <a:r>
              <a:rPr lang="en" sz="1800" b="1">
                <a:solidFill>
                  <a:srgbClr val="FFFFFF"/>
                </a:solidFill>
              </a:rPr>
              <a:t>Official Flight Briefings</a:t>
            </a:r>
            <a:endParaRPr sz="1800" b="1">
              <a:solidFill>
                <a:srgbClr val="FFFFFF"/>
              </a:solidFill>
            </a:endParaRPr>
          </a:p>
          <a:p>
            <a:pPr marL="0" lvl="0" indent="0" algn="l" rtl="0">
              <a:spcBef>
                <a:spcPts val="0"/>
              </a:spcBef>
              <a:spcAft>
                <a:spcPts val="0"/>
              </a:spcAft>
              <a:buNone/>
            </a:pPr>
            <a:endParaRPr sz="1000" b="1">
              <a:solidFill>
                <a:srgbClr val="FFFFFF"/>
              </a:solidFill>
            </a:endParaRPr>
          </a:p>
          <a:p>
            <a:pPr marL="0" lvl="0" indent="0" algn="l" rtl="0">
              <a:spcBef>
                <a:spcPts val="0"/>
              </a:spcBef>
              <a:spcAft>
                <a:spcPts val="0"/>
              </a:spcAft>
              <a:buNone/>
            </a:pPr>
            <a:r>
              <a:rPr lang="en" sz="1800" b="1">
                <a:solidFill>
                  <a:srgbClr val="FFFFFF"/>
                </a:solidFill>
              </a:rPr>
              <a:t>Software and apps for your tablet</a:t>
            </a:r>
            <a:endParaRPr sz="1800" b="1">
              <a:solidFill>
                <a:srgbClr val="FFFFFF"/>
              </a:solidFill>
            </a:endParaRPr>
          </a:p>
          <a:p>
            <a:pPr marL="0" lvl="0" indent="0" algn="l" rtl="0">
              <a:spcBef>
                <a:spcPts val="0"/>
              </a:spcBef>
              <a:spcAft>
                <a:spcPts val="0"/>
              </a:spcAft>
              <a:buNone/>
            </a:pPr>
            <a:endParaRP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fade">
                                      <p:cBhvr>
                                        <p:cTn id="12" dur="1000"/>
                                        <p:tgtEl>
                                          <p:spTgt spid="2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
                                            <p:txEl>
                                              <p:pRg st="0" end="0"/>
                                            </p:txEl>
                                          </p:spTgt>
                                        </p:tgtEl>
                                        <p:attrNameLst>
                                          <p:attrName>style.visibility</p:attrName>
                                        </p:attrNameLst>
                                      </p:cBhvr>
                                      <p:to>
                                        <p:strVal val="visible"/>
                                      </p:to>
                                    </p:set>
                                    <p:animEffect transition="in" filter="fade">
                                      <p:cBhvr>
                                        <p:cTn id="17" dur="1000"/>
                                        <p:tgtEl>
                                          <p:spTgt spid="2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7">
                                            <p:txEl>
                                              <p:pRg st="1" end="1"/>
                                            </p:txEl>
                                          </p:spTgt>
                                        </p:tgtEl>
                                        <p:attrNameLst>
                                          <p:attrName>style.visibility</p:attrName>
                                        </p:attrNameLst>
                                      </p:cBhvr>
                                      <p:to>
                                        <p:strVal val="visible"/>
                                      </p:to>
                                    </p:set>
                                    <p:animEffect transition="in" filter="fade">
                                      <p:cBhvr>
                                        <p:cTn id="22" dur="1000"/>
                                        <p:tgtEl>
                                          <p:spTgt spid="22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7">
                                            <p:txEl>
                                              <p:pRg st="2" end="2"/>
                                            </p:txEl>
                                          </p:spTgt>
                                        </p:tgtEl>
                                        <p:attrNameLst>
                                          <p:attrName>style.visibility</p:attrName>
                                        </p:attrNameLst>
                                      </p:cBhvr>
                                      <p:to>
                                        <p:strVal val="visible"/>
                                      </p:to>
                                    </p:set>
                                    <p:animEffect transition="in" filter="fade">
                                      <p:cBhvr>
                                        <p:cTn id="27" dur="1000"/>
                                        <p:tgtEl>
                                          <p:spTgt spid="2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7">
                                            <p:txEl>
                                              <p:pRg st="3" end="3"/>
                                            </p:txEl>
                                          </p:spTgt>
                                        </p:tgtEl>
                                        <p:attrNameLst>
                                          <p:attrName>style.visibility</p:attrName>
                                        </p:attrNameLst>
                                      </p:cBhvr>
                                      <p:to>
                                        <p:strVal val="visible"/>
                                      </p:to>
                                    </p:set>
                                    <p:animEffect transition="in" filter="fade">
                                      <p:cBhvr>
                                        <p:cTn id="32" dur="1000"/>
                                        <p:tgtEl>
                                          <p:spTgt spid="22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7">
                                            <p:txEl>
                                              <p:pRg st="4" end="4"/>
                                            </p:txEl>
                                          </p:spTgt>
                                        </p:tgtEl>
                                        <p:attrNameLst>
                                          <p:attrName>style.visibility</p:attrName>
                                        </p:attrNameLst>
                                      </p:cBhvr>
                                      <p:to>
                                        <p:strVal val="visible"/>
                                      </p:to>
                                    </p:set>
                                    <p:animEffect transition="in" filter="fade">
                                      <p:cBhvr>
                                        <p:cTn id="37" dur="1000"/>
                                        <p:tgtEl>
                                          <p:spTgt spid="22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7">
                                            <p:txEl>
                                              <p:pRg st="5" end="5"/>
                                            </p:txEl>
                                          </p:spTgt>
                                        </p:tgtEl>
                                        <p:attrNameLst>
                                          <p:attrName>style.visibility</p:attrName>
                                        </p:attrNameLst>
                                      </p:cBhvr>
                                      <p:to>
                                        <p:strVal val="visible"/>
                                      </p:to>
                                    </p:set>
                                    <p:animEffect transition="in" filter="fade">
                                      <p:cBhvr>
                                        <p:cTn id="42" dur="1000"/>
                                        <p:tgtEl>
                                          <p:spTgt spid="22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7">
                                            <p:txEl>
                                              <p:pRg st="6" end="6"/>
                                            </p:txEl>
                                          </p:spTgt>
                                        </p:tgtEl>
                                        <p:attrNameLst>
                                          <p:attrName>style.visibility</p:attrName>
                                        </p:attrNameLst>
                                      </p:cBhvr>
                                      <p:to>
                                        <p:strVal val="visible"/>
                                      </p:to>
                                    </p:set>
                                    <p:animEffect transition="in" filter="fade">
                                      <p:cBhvr>
                                        <p:cTn id="47" dur="1000"/>
                                        <p:tgtEl>
                                          <p:spTgt spid="22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7">
                                            <p:txEl>
                                              <p:pRg st="7" end="7"/>
                                            </p:txEl>
                                          </p:spTgt>
                                        </p:tgtEl>
                                        <p:attrNameLst>
                                          <p:attrName>style.visibility</p:attrName>
                                        </p:attrNameLst>
                                      </p:cBhvr>
                                      <p:to>
                                        <p:strVal val="visible"/>
                                      </p:to>
                                    </p:set>
                                    <p:animEffect transition="in" filter="fade">
                                      <p:cBhvr>
                                        <p:cTn id="52" dur="1000"/>
                                        <p:tgtEl>
                                          <p:spTgt spid="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4"/>
          <p:cNvPicPr preferRelativeResize="0"/>
          <p:nvPr/>
        </p:nvPicPr>
        <p:blipFill>
          <a:blip r:embed="rId3">
            <a:alphaModFix/>
          </a:blip>
          <a:stretch>
            <a:fillRect/>
          </a:stretch>
        </p:blipFill>
        <p:spPr>
          <a:xfrm>
            <a:off x="5626504" y="2954969"/>
            <a:ext cx="3365971" cy="1966925"/>
          </a:xfrm>
          <a:prstGeom prst="rect">
            <a:avLst/>
          </a:prstGeom>
          <a:noFill/>
          <a:ln>
            <a:noFill/>
          </a:ln>
        </p:spPr>
      </p:pic>
      <p:sp>
        <p:nvSpPr>
          <p:cNvPr id="143" name="Google Shape;143;p14"/>
          <p:cNvSpPr txBox="1">
            <a:spLocks noGrp="1"/>
          </p:cNvSpPr>
          <p:nvPr>
            <p:ph type="title"/>
          </p:nvPr>
        </p:nvSpPr>
        <p:spPr>
          <a:xfrm>
            <a:off x="1338575" y="245000"/>
            <a:ext cx="7653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How Familiar are you with the TAF?</a:t>
            </a:r>
            <a:endParaRPr sz="3000" b="1"/>
          </a:p>
        </p:txBody>
      </p:sp>
      <p:sp>
        <p:nvSpPr>
          <p:cNvPr id="144" name="Google Shape;144;p14"/>
          <p:cNvSpPr txBox="1">
            <a:spLocks noGrp="1"/>
          </p:cNvSpPr>
          <p:nvPr>
            <p:ph type="body" idx="1"/>
          </p:nvPr>
        </p:nvSpPr>
        <p:spPr>
          <a:xfrm>
            <a:off x="260350" y="1066050"/>
            <a:ext cx="7038900" cy="2911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800"/>
              <a:t>What is a TAF?</a:t>
            </a:r>
            <a:endParaRPr sz="1800"/>
          </a:p>
          <a:p>
            <a:pPr marL="0" lvl="0" indent="0" algn="l" rtl="0">
              <a:spcBef>
                <a:spcPts val="1600"/>
              </a:spcBef>
              <a:spcAft>
                <a:spcPts val="0"/>
              </a:spcAft>
              <a:buNone/>
            </a:pPr>
            <a:r>
              <a:rPr lang="en" sz="1800"/>
              <a:t>Are the cloud values in MSL or AGL?</a:t>
            </a:r>
            <a:endParaRPr sz="1800"/>
          </a:p>
          <a:p>
            <a:pPr marL="0" lvl="0" indent="0" algn="l" rtl="0">
              <a:spcBef>
                <a:spcPts val="1600"/>
              </a:spcBef>
              <a:spcAft>
                <a:spcPts val="0"/>
              </a:spcAft>
              <a:buNone/>
            </a:pPr>
            <a:r>
              <a:rPr lang="en" sz="1800"/>
              <a:t>When are TAFs updated? </a:t>
            </a:r>
            <a:endParaRPr sz="1800"/>
          </a:p>
          <a:p>
            <a:pPr marL="0" lvl="0" indent="0" algn="l" rtl="0">
              <a:spcBef>
                <a:spcPts val="1600"/>
              </a:spcBef>
              <a:spcAft>
                <a:spcPts val="0"/>
              </a:spcAft>
              <a:buNone/>
            </a:pPr>
            <a:r>
              <a:rPr lang="en" sz="1800"/>
              <a:t>How long are they valid for?</a:t>
            </a:r>
            <a:endParaRPr sz="1800"/>
          </a:p>
          <a:p>
            <a:pPr marL="0" lvl="0" indent="0" algn="l" rtl="0">
              <a:spcBef>
                <a:spcPts val="1600"/>
              </a:spcBef>
              <a:spcAft>
                <a:spcPts val="0"/>
              </a:spcAft>
              <a:buNone/>
            </a:pPr>
            <a:r>
              <a:rPr lang="en" sz="1800"/>
              <a:t>What information can a TAF tell you?</a:t>
            </a:r>
            <a:endParaRPr sz="1800"/>
          </a:p>
          <a:p>
            <a:pPr marL="0" lvl="0" indent="0" algn="l" rtl="0">
              <a:spcBef>
                <a:spcPts val="1600"/>
              </a:spcBef>
              <a:spcAft>
                <a:spcPts val="0"/>
              </a:spcAft>
              <a:buNone/>
            </a:pPr>
            <a:r>
              <a:rPr lang="en" sz="1800"/>
              <a:t>What area does a TAF cover?</a:t>
            </a:r>
            <a:endParaRPr sz="1800"/>
          </a:p>
          <a:p>
            <a:pPr marL="0" lvl="0" indent="0" algn="l" rtl="0">
              <a:spcBef>
                <a:spcPts val="1600"/>
              </a:spcBef>
              <a:spcAft>
                <a:spcPts val="0"/>
              </a:spcAft>
              <a:buNone/>
            </a:pPr>
            <a:r>
              <a:rPr lang="en" sz="1800"/>
              <a:t>Do thunderstorms in the forecast imply wind shear?</a:t>
            </a:r>
            <a:endParaRPr sz="1800"/>
          </a:p>
          <a:p>
            <a:pPr marL="0" lvl="0" indent="0" algn="l" rtl="0">
              <a:spcBef>
                <a:spcPts val="1600"/>
              </a:spcBef>
              <a:spcAft>
                <a:spcPts val="0"/>
              </a:spcAft>
              <a:buNone/>
            </a:pPr>
            <a:r>
              <a:rPr lang="en" sz="1800"/>
              <a:t>Can a TAF for one airport be used for another site 20 miles away?</a:t>
            </a:r>
            <a:endParaRPr sz="1800"/>
          </a:p>
          <a:p>
            <a:pPr marL="0" lvl="0" indent="0" algn="l" rtl="0">
              <a:spcBef>
                <a:spcPts val="1600"/>
              </a:spcBef>
              <a:spcAft>
                <a:spcPts val="0"/>
              </a:spcAft>
              <a:buNone/>
            </a:pPr>
            <a:endParaRPr sz="1800"/>
          </a:p>
          <a:p>
            <a:pPr marL="0" lvl="0" indent="0" algn="l" rtl="0">
              <a:spcBef>
                <a:spcPts val="1600"/>
              </a:spcBef>
              <a:spcAft>
                <a:spcPts val="1600"/>
              </a:spcAft>
              <a:buNone/>
            </a:pPr>
            <a:endParaRPr/>
          </a:p>
        </p:txBody>
      </p:sp>
      <p:pic>
        <p:nvPicPr>
          <p:cNvPr id="145" name="Google Shape;145;p14"/>
          <p:cNvPicPr preferRelativeResize="0"/>
          <p:nvPr/>
        </p:nvPicPr>
        <p:blipFill>
          <a:blip r:embed="rId4">
            <a:alphaModFix/>
          </a:blip>
          <a:stretch>
            <a:fillRect/>
          </a:stretch>
        </p:blipFill>
        <p:spPr>
          <a:xfrm>
            <a:off x="5433624" y="966825"/>
            <a:ext cx="3558850" cy="1715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10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1000"/>
                                        <p:tgtEl>
                                          <p:spTgt spid="1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Effect transition="in" filter="fade">
                                      <p:cBhvr>
                                        <p:cTn id="17" dur="1000"/>
                                        <p:tgtEl>
                                          <p:spTgt spid="1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
                                            <p:txEl>
                                              <p:pRg st="3" end="3"/>
                                            </p:txEl>
                                          </p:spTgt>
                                        </p:tgtEl>
                                        <p:attrNameLst>
                                          <p:attrName>style.visibility</p:attrName>
                                        </p:attrNameLst>
                                      </p:cBhvr>
                                      <p:to>
                                        <p:strVal val="visible"/>
                                      </p:to>
                                    </p:set>
                                    <p:animEffect transition="in" filter="fade">
                                      <p:cBhvr>
                                        <p:cTn id="22" dur="1000"/>
                                        <p:tgtEl>
                                          <p:spTgt spid="1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4">
                                            <p:txEl>
                                              <p:pRg st="4" end="4"/>
                                            </p:txEl>
                                          </p:spTgt>
                                        </p:tgtEl>
                                        <p:attrNameLst>
                                          <p:attrName>style.visibility</p:attrName>
                                        </p:attrNameLst>
                                      </p:cBhvr>
                                      <p:to>
                                        <p:strVal val="visible"/>
                                      </p:to>
                                    </p:set>
                                    <p:animEffect transition="in" filter="fade">
                                      <p:cBhvr>
                                        <p:cTn id="27" dur="1000"/>
                                        <p:tgtEl>
                                          <p:spTgt spid="14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4">
                                            <p:txEl>
                                              <p:pRg st="5" end="5"/>
                                            </p:txEl>
                                          </p:spTgt>
                                        </p:tgtEl>
                                        <p:attrNameLst>
                                          <p:attrName>style.visibility</p:attrName>
                                        </p:attrNameLst>
                                      </p:cBhvr>
                                      <p:to>
                                        <p:strVal val="visible"/>
                                      </p:to>
                                    </p:set>
                                    <p:animEffect transition="in" filter="fade">
                                      <p:cBhvr>
                                        <p:cTn id="32" dur="1000"/>
                                        <p:tgtEl>
                                          <p:spTgt spid="14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4">
                                            <p:txEl>
                                              <p:pRg st="6" end="6"/>
                                            </p:txEl>
                                          </p:spTgt>
                                        </p:tgtEl>
                                        <p:attrNameLst>
                                          <p:attrName>style.visibility</p:attrName>
                                        </p:attrNameLst>
                                      </p:cBhvr>
                                      <p:to>
                                        <p:strVal val="visible"/>
                                      </p:to>
                                    </p:set>
                                    <p:animEffect transition="in" filter="fade">
                                      <p:cBhvr>
                                        <p:cTn id="37" dur="1000"/>
                                        <p:tgtEl>
                                          <p:spTgt spid="14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4">
                                            <p:txEl>
                                              <p:pRg st="7" end="7"/>
                                            </p:txEl>
                                          </p:spTgt>
                                        </p:tgtEl>
                                        <p:attrNameLst>
                                          <p:attrName>style.visibility</p:attrName>
                                        </p:attrNameLst>
                                      </p:cBhvr>
                                      <p:to>
                                        <p:strVal val="visible"/>
                                      </p:to>
                                    </p:set>
                                    <p:animEffect transition="in" filter="fade">
                                      <p:cBhvr>
                                        <p:cTn id="42" dur="1000"/>
                                        <p:tgtEl>
                                          <p:spTgt spid="14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4">
                                            <p:txEl>
                                              <p:pRg st="8" end="8"/>
                                            </p:txEl>
                                          </p:spTgt>
                                        </p:tgtEl>
                                        <p:attrNameLst>
                                          <p:attrName>style.visibility</p:attrName>
                                        </p:attrNameLst>
                                      </p:cBhvr>
                                      <p:to>
                                        <p:strVal val="visible"/>
                                      </p:to>
                                    </p:set>
                                    <p:animEffect transition="in" filter="fade">
                                      <p:cBhvr>
                                        <p:cTn id="47" dur="1000"/>
                                        <p:tgtEl>
                                          <p:spTgt spid="14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4">
                                            <p:txEl>
                                              <p:pRg st="9" end="9"/>
                                            </p:txEl>
                                          </p:spTgt>
                                        </p:tgtEl>
                                        <p:attrNameLst>
                                          <p:attrName>style.visibility</p:attrName>
                                        </p:attrNameLst>
                                      </p:cBhvr>
                                      <p:to>
                                        <p:strVal val="visible"/>
                                      </p:to>
                                    </p:set>
                                    <p:animEffect transition="in" filter="fade">
                                      <p:cBhvr>
                                        <p:cTn id="52" dur="1000"/>
                                        <p:tgtEl>
                                          <p:spTgt spid="14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5" title="TVHillCamera-Chaos-9_22_17.mp4">
            <a:hlinkClick r:id="rId3"/>
          </p:cNvPr>
          <p:cNvPicPr preferRelativeResize="0"/>
          <p:nvPr/>
        </p:nvPicPr>
        <p:blipFill>
          <a:blip r:embed="rId4">
            <a:alphaModFix/>
          </a:blip>
          <a:stretch>
            <a:fillRect/>
          </a:stretch>
        </p:blipFill>
        <p:spPr>
          <a:xfrm>
            <a:off x="1143000" y="0"/>
            <a:ext cx="6811576" cy="5108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p:nvPr/>
        </p:nvSpPr>
        <p:spPr>
          <a:xfrm>
            <a:off x="2387700" y="616900"/>
            <a:ext cx="4368600" cy="4154700"/>
          </a:xfrm>
          <a:prstGeom prst="ellipse">
            <a:avLst/>
          </a:prstGeom>
          <a:noFill/>
          <a:ln w="381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txBox="1">
            <a:spLocks noGrp="1"/>
          </p:cNvSpPr>
          <p:nvPr>
            <p:ph type="title"/>
          </p:nvPr>
        </p:nvSpPr>
        <p:spPr>
          <a:xfrm>
            <a:off x="1234500" y="7000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What is a TAF?</a:t>
            </a:r>
            <a:endParaRPr sz="3000" b="1"/>
          </a:p>
        </p:txBody>
      </p:sp>
      <p:sp>
        <p:nvSpPr>
          <p:cNvPr id="157" name="Google Shape;157;p16"/>
          <p:cNvSpPr/>
          <p:nvPr/>
        </p:nvSpPr>
        <p:spPr>
          <a:xfrm>
            <a:off x="3323250" y="1607975"/>
            <a:ext cx="2497500" cy="2325000"/>
          </a:xfrm>
          <a:prstGeom prst="ellipse">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4440150" y="2575325"/>
            <a:ext cx="263700" cy="3903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txBox="1"/>
          <p:nvPr/>
        </p:nvSpPr>
        <p:spPr>
          <a:xfrm>
            <a:off x="4033850" y="2965625"/>
            <a:ext cx="1128600" cy="25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rPr>
              <a:t>KXYZ</a:t>
            </a:r>
            <a:endParaRPr sz="1800" b="1">
              <a:solidFill>
                <a:srgbClr val="FFFFFF"/>
              </a:solidFill>
            </a:endParaRPr>
          </a:p>
        </p:txBody>
      </p:sp>
      <p:cxnSp>
        <p:nvCxnSpPr>
          <p:cNvPr id="160" name="Google Shape;160;p16"/>
          <p:cNvCxnSpPr/>
          <p:nvPr/>
        </p:nvCxnSpPr>
        <p:spPr>
          <a:xfrm rot="10800000" flipH="1">
            <a:off x="4572000" y="1674884"/>
            <a:ext cx="363900" cy="923700"/>
          </a:xfrm>
          <a:prstGeom prst="straightConnector1">
            <a:avLst/>
          </a:prstGeom>
          <a:noFill/>
          <a:ln w="9525" cap="flat" cmpd="sng">
            <a:solidFill>
              <a:schemeClr val="dk2"/>
            </a:solidFill>
            <a:prstDash val="solid"/>
            <a:round/>
            <a:headEnd type="none" w="med" len="med"/>
            <a:tailEnd type="triangle" w="med" len="med"/>
          </a:ln>
        </p:spPr>
      </p:cxnSp>
      <p:cxnSp>
        <p:nvCxnSpPr>
          <p:cNvPr id="161" name="Google Shape;161;p16"/>
          <p:cNvCxnSpPr/>
          <p:nvPr/>
        </p:nvCxnSpPr>
        <p:spPr>
          <a:xfrm rot="10800000" flipH="1">
            <a:off x="4954050" y="772184"/>
            <a:ext cx="395400" cy="902700"/>
          </a:xfrm>
          <a:prstGeom prst="straightConnector1">
            <a:avLst/>
          </a:prstGeom>
          <a:noFill/>
          <a:ln w="9525" cap="flat" cmpd="sng">
            <a:solidFill>
              <a:schemeClr val="dk2"/>
            </a:solidFill>
            <a:prstDash val="solid"/>
            <a:round/>
            <a:headEnd type="none" w="med" len="med"/>
            <a:tailEnd type="triangle" w="med" len="med"/>
          </a:ln>
        </p:spPr>
      </p:cxnSp>
      <p:sp>
        <p:nvSpPr>
          <p:cNvPr id="162" name="Google Shape;162;p16"/>
          <p:cNvSpPr txBox="1"/>
          <p:nvPr/>
        </p:nvSpPr>
        <p:spPr>
          <a:xfrm>
            <a:off x="4809350" y="2188375"/>
            <a:ext cx="8544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3F3F3"/>
                </a:solidFill>
              </a:rPr>
              <a:t>0-5 mi</a:t>
            </a:r>
            <a:endParaRPr b="1">
              <a:solidFill>
                <a:srgbClr val="F3F3F3"/>
              </a:solidFill>
            </a:endParaRPr>
          </a:p>
        </p:txBody>
      </p:sp>
      <p:sp>
        <p:nvSpPr>
          <p:cNvPr id="163" name="Google Shape;163;p16"/>
          <p:cNvSpPr txBox="1"/>
          <p:nvPr/>
        </p:nvSpPr>
        <p:spPr>
          <a:xfrm>
            <a:off x="5367600" y="1412650"/>
            <a:ext cx="9183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3F3F3"/>
                </a:solidFill>
              </a:rPr>
              <a:t>5-10 mi</a:t>
            </a:r>
            <a:endParaRPr b="1">
              <a:solidFill>
                <a:srgbClr val="F3F3F3"/>
              </a:solidFill>
            </a:endParaRPr>
          </a:p>
        </p:txBody>
      </p:sp>
      <p:sp>
        <p:nvSpPr>
          <p:cNvPr id="164" name="Google Shape;164;p16"/>
          <p:cNvSpPr txBox="1"/>
          <p:nvPr/>
        </p:nvSpPr>
        <p:spPr>
          <a:xfrm>
            <a:off x="274025" y="3307600"/>
            <a:ext cx="1753800" cy="84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rPr>
              <a:t>Forecaster Discussion</a:t>
            </a:r>
            <a:endParaRPr sz="1800" b="1">
              <a:solidFill>
                <a:srgbClr val="FFFFFF"/>
              </a:solidFill>
            </a:endParaRPr>
          </a:p>
        </p:txBody>
      </p:sp>
      <p:sp>
        <p:nvSpPr>
          <p:cNvPr id="165" name="Google Shape;165;p16"/>
          <p:cNvSpPr txBox="1"/>
          <p:nvPr/>
        </p:nvSpPr>
        <p:spPr>
          <a:xfrm>
            <a:off x="7010425" y="727750"/>
            <a:ext cx="1753800" cy="84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rPr>
              <a:t>Forecaster Discussion</a:t>
            </a:r>
            <a:endParaRPr sz="1800" b="1">
              <a:solidFill>
                <a:srgbClr val="FFFFFF"/>
              </a:solidFill>
            </a:endParaRPr>
          </a:p>
        </p:txBody>
      </p:sp>
      <p:sp>
        <p:nvSpPr>
          <p:cNvPr id="166" name="Google Shape;166;p16"/>
          <p:cNvSpPr txBox="1"/>
          <p:nvPr/>
        </p:nvSpPr>
        <p:spPr>
          <a:xfrm>
            <a:off x="4425900" y="947825"/>
            <a:ext cx="510000" cy="36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rPr>
              <a:t>VC</a:t>
            </a:r>
            <a:endParaRPr sz="1800" b="1">
              <a:solidFill>
                <a:srgbClr val="FFFFFF"/>
              </a:solidFill>
            </a:endParaRPr>
          </a:p>
        </p:txBody>
      </p:sp>
      <p:pic>
        <p:nvPicPr>
          <p:cNvPr id="167" name="Google Shape;167;p16"/>
          <p:cNvPicPr preferRelativeResize="0"/>
          <p:nvPr/>
        </p:nvPicPr>
        <p:blipFill>
          <a:blip r:embed="rId3">
            <a:alphaModFix/>
          </a:blip>
          <a:stretch>
            <a:fillRect/>
          </a:stretch>
        </p:blipFill>
        <p:spPr>
          <a:xfrm>
            <a:off x="2604600" y="726850"/>
            <a:ext cx="3934800" cy="393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1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7"/>
          <p:cNvSpPr txBox="1">
            <a:spLocks noGrp="1"/>
          </p:cNvSpPr>
          <p:nvPr>
            <p:ph type="title"/>
          </p:nvPr>
        </p:nvSpPr>
        <p:spPr>
          <a:xfrm>
            <a:off x="1297500" y="393750"/>
            <a:ext cx="76773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How the heck do I read this thing?!?</a:t>
            </a:r>
            <a:endParaRPr sz="3000" b="1"/>
          </a:p>
        </p:txBody>
      </p:sp>
      <p:sp>
        <p:nvSpPr>
          <p:cNvPr id="173" name="Google Shape;173;p17"/>
          <p:cNvSpPr txBox="1">
            <a:spLocks noGrp="1"/>
          </p:cNvSpPr>
          <p:nvPr>
            <p:ph type="body" idx="1"/>
          </p:nvPr>
        </p:nvSpPr>
        <p:spPr>
          <a:xfrm>
            <a:off x="49900" y="1567550"/>
            <a:ext cx="90243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KXYZ 171721Z 1718/1818 18016KT P6SM VCTS FEW009 BKN050CB BKN250</a:t>
            </a:r>
            <a:endParaRPr sz="1900"/>
          </a:p>
          <a:p>
            <a:pPr marL="0" lvl="0" indent="0" algn="l" rtl="0">
              <a:spcBef>
                <a:spcPts val="1600"/>
              </a:spcBef>
              <a:spcAft>
                <a:spcPts val="0"/>
              </a:spcAft>
              <a:buNone/>
            </a:pPr>
            <a:r>
              <a:rPr lang="en" sz="1900"/>
              <a:t>	TEMPO 1719/1722 VRB15G25KT 2SM +TSRA BLDU SCT015CB OVC050</a:t>
            </a:r>
            <a:endParaRPr sz="1900"/>
          </a:p>
          <a:p>
            <a:pPr marL="0" lvl="0" indent="0" algn="l" rtl="0">
              <a:spcBef>
                <a:spcPts val="1600"/>
              </a:spcBef>
              <a:spcAft>
                <a:spcPts val="0"/>
              </a:spcAft>
              <a:buNone/>
            </a:pPr>
            <a:r>
              <a:rPr lang="en" sz="1900"/>
              <a:t>FM172200 23010KT 6SM -SHRA SCT015 BKN040</a:t>
            </a:r>
            <a:endParaRPr sz="1900"/>
          </a:p>
          <a:p>
            <a:pPr marL="0" lvl="0" indent="0" algn="l" rtl="0">
              <a:spcBef>
                <a:spcPts val="1600"/>
              </a:spcBef>
              <a:spcAft>
                <a:spcPts val="0"/>
              </a:spcAft>
              <a:buNone/>
            </a:pPr>
            <a:r>
              <a:rPr lang="en" sz="1900"/>
              <a:t>FM180300 32006KT P6SM VCSH SCT050 BKN120</a:t>
            </a:r>
            <a:endParaRPr sz="1900"/>
          </a:p>
          <a:p>
            <a:pPr marL="0" lvl="0" indent="0" algn="l" rtl="0">
              <a:spcBef>
                <a:spcPts val="1600"/>
              </a:spcBef>
              <a:spcAft>
                <a:spcPts val="0"/>
              </a:spcAft>
              <a:buNone/>
            </a:pPr>
            <a:r>
              <a:rPr lang="en" sz="1900"/>
              <a:t>FM180800 35010G20KT P6SM FEW070 SCT150 WS020/20045KT</a:t>
            </a:r>
            <a:endParaRPr sz="1900"/>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8"/>
          <p:cNvSpPr txBox="1">
            <a:spLocks noGrp="1"/>
          </p:cNvSpPr>
          <p:nvPr>
            <p:ph type="title"/>
          </p:nvPr>
        </p:nvSpPr>
        <p:spPr>
          <a:xfrm>
            <a:off x="204213" y="7922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Did you Know...</a:t>
            </a:r>
            <a:endParaRPr sz="3000" b="1"/>
          </a:p>
        </p:txBody>
      </p:sp>
      <p:pic>
        <p:nvPicPr>
          <p:cNvPr id="179" name="Google Shape;179;p18"/>
          <p:cNvPicPr preferRelativeResize="0"/>
          <p:nvPr/>
        </p:nvPicPr>
        <p:blipFill>
          <a:blip r:embed="rId3">
            <a:alphaModFix/>
          </a:blip>
          <a:stretch>
            <a:fillRect/>
          </a:stretch>
        </p:blipFill>
        <p:spPr>
          <a:xfrm>
            <a:off x="3480075" y="79225"/>
            <a:ext cx="5555950" cy="4879776"/>
          </a:xfrm>
          <a:prstGeom prst="rect">
            <a:avLst/>
          </a:prstGeom>
          <a:noFill/>
          <a:ln>
            <a:noFill/>
          </a:ln>
        </p:spPr>
      </p:pic>
      <p:grpSp>
        <p:nvGrpSpPr>
          <p:cNvPr id="180" name="Google Shape;180;p18"/>
          <p:cNvGrpSpPr/>
          <p:nvPr/>
        </p:nvGrpSpPr>
        <p:grpSpPr>
          <a:xfrm>
            <a:off x="136813" y="1637850"/>
            <a:ext cx="7637176" cy="2403150"/>
            <a:chOff x="136813" y="1637850"/>
            <a:chExt cx="7637176" cy="2403150"/>
          </a:xfrm>
        </p:grpSpPr>
        <p:pic>
          <p:nvPicPr>
            <p:cNvPr id="181" name="Google Shape;181;p18"/>
            <p:cNvPicPr preferRelativeResize="0"/>
            <p:nvPr/>
          </p:nvPicPr>
          <p:blipFill>
            <a:blip r:embed="rId4">
              <a:alphaModFix/>
            </a:blip>
            <a:stretch>
              <a:fillRect/>
            </a:stretch>
          </p:blipFill>
          <p:spPr>
            <a:xfrm>
              <a:off x="136813" y="1637850"/>
              <a:ext cx="7637176" cy="2403150"/>
            </a:xfrm>
            <a:prstGeom prst="rect">
              <a:avLst/>
            </a:prstGeom>
            <a:noFill/>
            <a:ln>
              <a:noFill/>
            </a:ln>
          </p:spPr>
        </p:pic>
        <p:sp>
          <p:nvSpPr>
            <p:cNvPr id="182" name="Google Shape;182;p18"/>
            <p:cNvSpPr/>
            <p:nvPr/>
          </p:nvSpPr>
          <p:spPr>
            <a:xfrm>
              <a:off x="2040075" y="2655000"/>
              <a:ext cx="918000" cy="402000"/>
            </a:xfrm>
            <a:prstGeom prst="rightArrow">
              <a:avLst>
                <a:gd name="adj1" fmla="val 50000"/>
                <a:gd name="adj2" fmla="val 50000"/>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80"/>
                                        </p:tgtEl>
                                      </p:cBhvr>
                                    </p:animEffect>
                                    <p:set>
                                      <p:cBhvr>
                                        <p:cTn id="7" dur="1" fill="hold">
                                          <p:stCondLst>
                                            <p:cond delay="1000"/>
                                          </p:stCondLst>
                                        </p:cTn>
                                        <p:tgtEl>
                                          <p:spTgt spid="180"/>
                                        </p:tgtEl>
                                        <p:attrNameLst>
                                          <p:attrName>style.visibility</p:attrName>
                                        </p:attrNameLst>
                                      </p:cBhvr>
                                      <p:to>
                                        <p:strVal val="hidden"/>
                                      </p:to>
                                    </p:se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79"/>
                                        </p:tgtEl>
                                        <p:attrNameLst>
                                          <p:attrName>style.visibility</p:attrName>
                                        </p:attrNameLst>
                                      </p:cBhvr>
                                      <p:to>
                                        <p:strVal val="visible"/>
                                      </p:to>
                                    </p:set>
                                    <p:anim calcmode="lin" valueType="num">
                                      <p:cBhvr additive="base">
                                        <p:cTn id="11" dur="1000"/>
                                        <p:tgtEl>
                                          <p:spTgt spid="179"/>
                                        </p:tgtEl>
                                        <p:attrNameLst>
                                          <p:attrName>ppt_w</p:attrName>
                                        </p:attrNameLst>
                                      </p:cBhvr>
                                      <p:tavLst>
                                        <p:tav tm="0">
                                          <p:val>
                                            <p:strVal val="0"/>
                                          </p:val>
                                        </p:tav>
                                        <p:tav tm="100000">
                                          <p:val>
                                            <p:strVal val="#ppt_w"/>
                                          </p:val>
                                        </p:tav>
                                      </p:tavLst>
                                    </p:anim>
                                    <p:anim calcmode="lin" valueType="num">
                                      <p:cBhvr additive="base">
                                        <p:cTn id="12" dur="1000"/>
                                        <p:tgtEl>
                                          <p:spTgt spid="17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9"/>
          <p:cNvSpPr txBox="1">
            <a:spLocks noGrp="1"/>
          </p:cNvSpPr>
          <p:nvPr>
            <p:ph type="title"/>
          </p:nvPr>
        </p:nvSpPr>
        <p:spPr>
          <a:xfrm>
            <a:off x="1270750" y="26897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The problem with the TAF	</a:t>
            </a:r>
            <a:endParaRPr sz="3000" b="1"/>
          </a:p>
        </p:txBody>
      </p:sp>
      <p:sp>
        <p:nvSpPr>
          <p:cNvPr id="188" name="Google Shape;188;p19"/>
          <p:cNvSpPr txBox="1">
            <a:spLocks noGrp="1"/>
          </p:cNvSpPr>
          <p:nvPr>
            <p:ph type="body" idx="1"/>
          </p:nvPr>
        </p:nvSpPr>
        <p:spPr>
          <a:xfrm>
            <a:off x="439950" y="1517675"/>
            <a:ext cx="39285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There are a lot of different users of the TAF</a:t>
            </a:r>
            <a:endParaRPr sz="1800"/>
          </a:p>
          <a:p>
            <a:pPr marL="0" lvl="0" indent="0" algn="l" rtl="0">
              <a:spcBef>
                <a:spcPts val="1600"/>
              </a:spcBef>
              <a:spcAft>
                <a:spcPts val="0"/>
              </a:spcAft>
              <a:buNone/>
            </a:pPr>
            <a:r>
              <a:rPr lang="en" sz="1800"/>
              <a:t>You can’t make everyone happy at the same time</a:t>
            </a:r>
            <a:endParaRPr sz="1800"/>
          </a:p>
          <a:p>
            <a:pPr marL="0" lvl="0" indent="0" algn="l" rtl="0">
              <a:spcBef>
                <a:spcPts val="1600"/>
              </a:spcBef>
              <a:spcAft>
                <a:spcPts val="0"/>
              </a:spcAft>
              <a:buNone/>
            </a:pPr>
            <a:r>
              <a:rPr lang="en" sz="1800"/>
              <a:t>How is it used? </a:t>
            </a:r>
            <a:endParaRPr sz="1800"/>
          </a:p>
          <a:p>
            <a:pPr marL="0" lvl="0" indent="0" algn="l" rtl="0">
              <a:spcBef>
                <a:spcPts val="1600"/>
              </a:spcBef>
              <a:spcAft>
                <a:spcPts val="0"/>
              </a:spcAft>
              <a:buNone/>
            </a:pPr>
            <a:r>
              <a:rPr lang="en" sz="1800"/>
              <a:t>It’s being asked to do more than can be done in a few lines</a:t>
            </a:r>
            <a:endParaRPr sz="1800"/>
          </a:p>
          <a:p>
            <a:pPr marL="0" lvl="0" indent="0" algn="l" rtl="0">
              <a:spcBef>
                <a:spcPts val="1600"/>
              </a:spcBef>
              <a:spcAft>
                <a:spcPts val="1600"/>
              </a:spcAft>
              <a:buNone/>
            </a:pPr>
            <a:endParaRPr/>
          </a:p>
        </p:txBody>
      </p:sp>
      <p:pic>
        <p:nvPicPr>
          <p:cNvPr id="189" name="Google Shape;189;p19"/>
          <p:cNvPicPr preferRelativeResize="0"/>
          <p:nvPr/>
        </p:nvPicPr>
        <p:blipFill>
          <a:blip r:embed="rId3">
            <a:alphaModFix/>
          </a:blip>
          <a:stretch>
            <a:fillRect/>
          </a:stretch>
        </p:blipFill>
        <p:spPr>
          <a:xfrm>
            <a:off x="4681700" y="953113"/>
            <a:ext cx="4304925" cy="4040325"/>
          </a:xfrm>
          <a:prstGeom prst="rect">
            <a:avLst/>
          </a:prstGeom>
          <a:noFill/>
          <a:ln>
            <a:noFill/>
          </a:ln>
        </p:spPr>
      </p:pic>
      <p:cxnSp>
        <p:nvCxnSpPr>
          <p:cNvPr id="190" name="Google Shape;190;p19"/>
          <p:cNvCxnSpPr/>
          <p:nvPr/>
        </p:nvCxnSpPr>
        <p:spPr>
          <a:xfrm>
            <a:off x="395550" y="1585350"/>
            <a:ext cx="5400" cy="29073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2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7" name="Google Shape;197;p20"/>
          <p:cNvPicPr preferRelativeResize="0"/>
          <p:nvPr/>
        </p:nvPicPr>
        <p:blipFill>
          <a:blip r:embed="rId3">
            <a:alphaModFix/>
          </a:blip>
          <a:stretch>
            <a:fillRect/>
          </a:stretch>
        </p:blipFill>
        <p:spPr>
          <a:xfrm>
            <a:off x="1004888" y="90488"/>
            <a:ext cx="7134225" cy="4962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1"/>
          <p:cNvPicPr preferRelativeResize="0"/>
          <p:nvPr/>
        </p:nvPicPr>
        <p:blipFill>
          <a:blip r:embed="rId3">
            <a:alphaModFix/>
          </a:blip>
          <a:stretch>
            <a:fillRect/>
          </a:stretch>
        </p:blipFill>
        <p:spPr>
          <a:xfrm>
            <a:off x="1757228" y="134503"/>
            <a:ext cx="6010712" cy="4786975"/>
          </a:xfrm>
          <a:prstGeom prst="rect">
            <a:avLst/>
          </a:prstGeom>
          <a:noFill/>
          <a:ln>
            <a:noFill/>
          </a:ln>
        </p:spPr>
      </p:pic>
      <p:sp>
        <p:nvSpPr>
          <p:cNvPr id="203" name="Google Shape;203;p21"/>
          <p:cNvSpPr/>
          <p:nvPr/>
        </p:nvSpPr>
        <p:spPr>
          <a:xfrm>
            <a:off x="4202625" y="537300"/>
            <a:ext cx="1119900" cy="4068900"/>
          </a:xfrm>
          <a:prstGeom prst="mathMultiply">
            <a:avLst>
              <a:gd name="adj1" fmla="val 2352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1000"/>
                                        <p:tgtEl>
                                          <p:spTgt spid="203"/>
                                        </p:tgtEl>
                                        <p:attrNameLst>
                                          <p:attrName>ppt_w</p:attrName>
                                        </p:attrNameLst>
                                      </p:cBhvr>
                                      <p:tavLst>
                                        <p:tav tm="0">
                                          <p:val>
                                            <p:strVal val="0"/>
                                          </p:val>
                                        </p:tav>
                                        <p:tav tm="100000">
                                          <p:val>
                                            <p:strVal val="#ppt_w"/>
                                          </p:val>
                                        </p:tav>
                                      </p:tavLst>
                                    </p:anim>
                                    <p:anim calcmode="lin" valueType="num">
                                      <p:cBhvr additive="base">
                                        <p:cTn id="8" dur="1000"/>
                                        <p:tgtEl>
                                          <p:spTgt spid="20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545</Words>
  <Application>Microsoft Office PowerPoint</Application>
  <PresentationFormat>On-screen Show (16:9)</PresentationFormat>
  <Paragraphs>64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Lato</vt:lpstr>
      <vt:lpstr>Montserrat</vt:lpstr>
      <vt:lpstr>Focus</vt:lpstr>
      <vt:lpstr>TAFs -  Strengths, Limitations</vt:lpstr>
      <vt:lpstr>How Familiar are you with the TAF?</vt:lpstr>
      <vt:lpstr>PowerPoint Presentation</vt:lpstr>
      <vt:lpstr>What is a TAF?</vt:lpstr>
      <vt:lpstr>How the heck do I read this thing?!?</vt:lpstr>
      <vt:lpstr>Did you Know...</vt:lpstr>
      <vt:lpstr>The problem with the TAF </vt:lpstr>
      <vt:lpstr>PowerPoint Presentation</vt:lpstr>
      <vt:lpstr>PowerPoint Presentation</vt:lpstr>
      <vt:lpstr>Strengths of a TAF</vt:lpstr>
      <vt:lpstr>Limitations of the TAF</vt:lpstr>
      <vt:lpstr>What else should I be looking 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TAFs -  Strengths, Limitations</dc:title>
  <dc:creator>Joshua Smith</dc:creator>
  <cp:lastModifiedBy>Joshua Smith</cp:lastModifiedBy>
  <cp:revision>1</cp:revision>
  <dcterms:modified xsi:type="dcterms:W3CDTF">2018-09-21T01:46:29Z</dcterms:modified>
</cp:coreProperties>
</file>